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60" r:id="rId1"/>
  </p:sldMasterIdLst>
  <p:sldIdLst>
    <p:sldId id="260" r:id="rId2"/>
    <p:sldId id="256" r:id="rId3"/>
    <p:sldId id="261" r:id="rId4"/>
    <p:sldId id="257" r:id="rId5"/>
    <p:sldId id="258" r:id="rId6"/>
    <p:sldId id="259"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319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7383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0015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812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469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744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826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092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359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74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540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07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127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722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841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881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72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6079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BC74F3-1BD1-BC15-DF36-4A7AD23C0072}"/>
              </a:ext>
            </a:extLst>
          </p:cNvPr>
          <p:cNvSpPr>
            <a:spLocks noGrp="1"/>
          </p:cNvSpPr>
          <p:nvPr>
            <p:ph type="title"/>
          </p:nvPr>
        </p:nvSpPr>
        <p:spPr/>
        <p:txBody>
          <a:bodyPr/>
          <a:lstStyle/>
          <a:p>
            <a:endParaRPr lang="ar-EG"/>
          </a:p>
        </p:txBody>
      </p:sp>
      <p:pic>
        <p:nvPicPr>
          <p:cNvPr id="6" name="Picture 7" descr="اللعب على غريزة الفضول.. الأزهر يكشف أسباب انتشار تحدى كتم الأنفاس اخبار  عربية">
            <a:extLst>
              <a:ext uri="{FF2B5EF4-FFF2-40B4-BE49-F238E27FC236}">
                <a16:creationId xmlns:a16="http://schemas.microsoft.com/office/drawing/2014/main" id="{4EE79F09-04EE-AB7E-8DA1-2FA483FCB0F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303610"/>
            <a:ext cx="12192000" cy="7036594"/>
          </a:xfrm>
          <a:prstGeom prst="rect">
            <a:avLst/>
          </a:prstGeom>
          <a:noFill/>
          <a:ln>
            <a:noFill/>
          </a:ln>
        </p:spPr>
      </p:pic>
    </p:spTree>
    <p:extLst>
      <p:ext uri="{BB962C8B-B14F-4D97-AF65-F5344CB8AC3E}">
        <p14:creationId xmlns:p14="http://schemas.microsoft.com/office/powerpoint/2010/main" val="115776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BA55AD-64B0-6E9B-95BE-52A3AB83812F}"/>
              </a:ext>
            </a:extLst>
          </p:cNvPr>
          <p:cNvSpPr>
            <a:spLocks noGrp="1"/>
          </p:cNvSpPr>
          <p:nvPr>
            <p:ph type="title"/>
          </p:nvPr>
        </p:nvSpPr>
        <p:spPr>
          <a:xfrm>
            <a:off x="913774" y="-506624"/>
            <a:ext cx="10364451" cy="1596177"/>
          </a:xfrm>
        </p:spPr>
        <p:txBody>
          <a:bodyPr>
            <a:normAutofit/>
          </a:bodyPr>
          <a:lstStyle/>
          <a:p>
            <a:pPr rtl="1"/>
            <a:r>
              <a:rPr lang="ar-SA" sz="3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دور الدولة والأزهر في التصدي  لتحدي كتم الأنفاس </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11">
            <a:extLst>
              <a:ext uri="{FF2B5EF4-FFF2-40B4-BE49-F238E27FC236}">
                <a16:creationId xmlns:a16="http://schemas.microsoft.com/office/drawing/2014/main" id="{C3AF866B-A7F9-8A0B-8FDA-9FE32DE6122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4312" y="1089553"/>
            <a:ext cx="11977687" cy="5982759"/>
          </a:xfrm>
          <a:prstGeom prst="rect">
            <a:avLst/>
          </a:prstGeom>
          <a:noFill/>
          <a:ln>
            <a:noFill/>
          </a:ln>
        </p:spPr>
      </p:pic>
    </p:spTree>
    <p:extLst>
      <p:ext uri="{BB962C8B-B14F-4D97-AF65-F5344CB8AC3E}">
        <p14:creationId xmlns:p14="http://schemas.microsoft.com/office/powerpoint/2010/main" val="180566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1A7758-BB7E-9275-9342-55013E2E14BB}"/>
              </a:ext>
            </a:extLst>
          </p:cNvPr>
          <p:cNvSpPr>
            <a:spLocks noGrp="1"/>
          </p:cNvSpPr>
          <p:nvPr>
            <p:ph type="title"/>
          </p:nvPr>
        </p:nvSpPr>
        <p:spPr>
          <a:xfrm>
            <a:off x="913774" y="618517"/>
            <a:ext cx="10364451" cy="1596177"/>
          </a:xfrm>
        </p:spPr>
        <p:txBody>
          <a:bodyPr>
            <a:normAutofit/>
          </a:bodyPr>
          <a:lstStyle/>
          <a:p>
            <a:r>
              <a:rPr lang="ar-SA" sz="2400" b="1" kern="1800" dirty="0">
                <a:solidFill>
                  <a:srgbClr val="DF2829"/>
                </a:solidFill>
                <a:effectLst/>
                <a:ea typeface="Times New Roman" panose="02020603050405020304" pitchFamily="18" charset="0"/>
                <a:cs typeface="Arial" panose="020B0604020202020204" pitchFamily="34" charset="0"/>
              </a:rPr>
              <a:t>الأزهر للفتوى" يجدد تحذيره من لعبة "كتم الأنفاس".. ويؤكد: حرام شرعاً</a:t>
            </a:r>
            <a:endParaRPr lang="ar-EG" sz="2400" dirty="0"/>
          </a:p>
        </p:txBody>
      </p:sp>
      <p:sp>
        <p:nvSpPr>
          <p:cNvPr id="3" name="عنصر نائب للمحتوى 2">
            <a:extLst>
              <a:ext uri="{FF2B5EF4-FFF2-40B4-BE49-F238E27FC236}">
                <a16:creationId xmlns:a16="http://schemas.microsoft.com/office/drawing/2014/main" id="{9B82E312-D2C7-5CD2-B25A-741FA92357DD}"/>
              </a:ext>
            </a:extLst>
          </p:cNvPr>
          <p:cNvSpPr>
            <a:spLocks noGrp="1"/>
          </p:cNvSpPr>
          <p:nvPr>
            <p:ph sz="quarter" idx="13"/>
          </p:nvPr>
        </p:nvSpPr>
        <p:spPr/>
        <p:txBody>
          <a:bodyPr>
            <a:normAutofit fontScale="47500" lnSpcReduction="20000"/>
          </a:bodyPr>
          <a:lstStyle/>
          <a:p>
            <a:r>
              <a:rPr lang="ar-SA" sz="38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أكد مركز الأزهر العالمي للفتوى الإلكترونية، خطورة وحرمة هذه اللعبة وأمثالها من الألعاب والتحديات؛ عملًا بقول الحق سبحانه: {وَلَا تُلْقُوا بِأَيْدِيكُمْ إِلَى التَّهْلُكَةِ ۛ وَأَحْسِنُوا ۛ إِنَّ اللَّهَ يُحِبُّ الْمُحْسِنِينَ}. [البقرة: 195</a:t>
            </a:r>
            <a:r>
              <a:rPr lang="en-US" sz="38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3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كما قدِّم بعض النَّصائح التي تُساعد أولياء الأمور على تحصين أولادهم من خطر هذه الألعاب والتطبيقات، وتنشئتهم تنشئةً واعيةً سويّةً وسطيّةً، وهي</a:t>
            </a:r>
            <a:r>
              <a:rPr lang="en-US" sz="38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EG" sz="3800" b="1"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r>
              <a:rPr lang="ar-SA" sz="3800" b="1"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الحرص على مُتابعة الأبناء بصفةٍ مُستمرة على مدار السّاعة</a:t>
            </a:r>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3800" b="1"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مُتابعة تطبيقات هواتف الأبناء، وعدم تركها بين أيديهم لفترات طويلة</a:t>
            </a:r>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ar-SA"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شغل أوقات فراغ الأبناء بما ينفعهم من تحصيل العلوم النّافعة، والأنشطة الرّياضية المُختلفة</a:t>
            </a:r>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ar-SA"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التأكيد على أهمية استثمار وقت الشاب وعمره في بناء الذات وتحقيق الأهداف</a:t>
            </a:r>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en-US"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ar-SA" sz="3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مشاركة الأبناء جميع جوانب حياتهم، مع توجيه النّصح، وتقديم القدوة الصالحة لهم</a:t>
            </a:r>
            <a:r>
              <a:rPr lang="en-US"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ar-EG" dirty="0"/>
          </a:p>
        </p:txBody>
      </p:sp>
    </p:spTree>
    <p:extLst>
      <p:ext uri="{BB962C8B-B14F-4D97-AF65-F5344CB8AC3E}">
        <p14:creationId xmlns:p14="http://schemas.microsoft.com/office/powerpoint/2010/main" val="117682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869EEF-C2EF-5747-6421-3870B8C019D4}"/>
              </a:ext>
            </a:extLst>
          </p:cNvPr>
          <p:cNvSpPr>
            <a:spLocks noGrp="1"/>
          </p:cNvSpPr>
          <p:nvPr>
            <p:ph type="title"/>
          </p:nvPr>
        </p:nvSpPr>
        <p:spPr>
          <a:xfrm>
            <a:off x="913774" y="618517"/>
            <a:ext cx="10364451" cy="1596177"/>
          </a:xfrm>
        </p:spPr>
        <p:txBody>
          <a:bodyPr/>
          <a:lstStyle/>
          <a:p>
            <a:r>
              <a:rPr lang="ar-EG" dirty="0"/>
              <a:t>دور الدولة في التصدي لتحدي كتم الأنفاس</a:t>
            </a:r>
          </a:p>
        </p:txBody>
      </p:sp>
      <p:sp>
        <p:nvSpPr>
          <p:cNvPr id="3" name="عنصر نائب للمحتوى 2">
            <a:extLst>
              <a:ext uri="{FF2B5EF4-FFF2-40B4-BE49-F238E27FC236}">
                <a16:creationId xmlns:a16="http://schemas.microsoft.com/office/drawing/2014/main" id="{CF38DFAA-482D-8CE7-EA1D-3C75AF1603E4}"/>
              </a:ext>
            </a:extLst>
          </p:cNvPr>
          <p:cNvSpPr>
            <a:spLocks noGrp="1"/>
          </p:cNvSpPr>
          <p:nvPr>
            <p:ph sz="quarter" idx="13"/>
          </p:nvPr>
        </p:nvSpPr>
        <p:spPr>
          <a:xfrm>
            <a:off x="913774" y="2250413"/>
            <a:ext cx="10363826" cy="4339696"/>
          </a:xfrm>
        </p:spPr>
        <p:txBody>
          <a:bodyPr>
            <a:normAutofit fontScale="40000" lnSpcReduction="20000"/>
          </a:bodyPr>
          <a:lstStyle/>
          <a:p>
            <a:pPr marL="0" indent="0" rtl="1">
              <a:buNone/>
            </a:pPr>
            <a:endParaRPr lang="en-US" sz="44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4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انتشر في مصر تحدي ''كتم الأنفاس'' الذي انتقل من تطبيق الفيديوهات القصيرة "تيك توك" إلى مدارس البلاد، وأحدث ضجة على مواقع التواصل الاجتماعي</a:t>
            </a:r>
            <a:endParaRPr lang="en-US" sz="44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وأكدت وزارة التربية والتعليم المصرية في بيان نشرته عبر موقعها أنها "رصدت قيام بعض الطلاب في عدد من المدارس التابعة لإدارات تعليمية مختلفة بممارسة لعبة خطرة يحاولون خلالها تطبيق لعبة على الإنترنت وخلال خطوات اللعبة يحدث حالة من الإغماء وتعرض حياة الطالب للخطر</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ووجهت الوزارة في هذا الإطار كافة الإدارات التعليمية على مستوى الجمهورية بالتنبيه على مديري المدارس مراقبة أي أنشطة غير معتادة يقوم بها الطلاب قد تضر بهم وتنفيذ حملات توعية بأضرار الألعاب الإلكترونية التي يسعى بعض الطلاب لتطبيقها على أرض الواقع</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كما أهابت وزارة التربية والتعليم بأولياء الأمور "مراقبة سلوك أبنائهم على الهواتف الذكية وتوعيتهم بمخاطر الألعاب الإلكترونية باعتبارهم شريكا أساسيا مع الوزارة في تربية الطلاب</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Calibri" panose="020F0502020204030204" pitchFamily="34" charset="0"/>
              <a:ea typeface="Times New Roman" panose="02020603050405020304" pitchFamily="18" charset="0"/>
              <a:cs typeface="Arial" panose="020B0604020202020204" pitchFamily="34" charset="0"/>
            </a:endParaRPr>
          </a:p>
          <a:p>
            <a:pPr rtl="0"/>
            <a:r>
              <a:rPr lang="ar-SA"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ويشارك مستخدمو المنصة وبينهم أطفال في التحدي بالغ الخطورة، من خلال ضغط أحد الأصدقاء على عضلات التنفس ومنطقة الصدر لدى المشارك في التحدي لمدة ثوان حتى يسقط أرضا فاقدا للوعي لفترة زمنية قصيرة</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ar-EG" dirty="0"/>
          </a:p>
        </p:txBody>
      </p:sp>
    </p:spTree>
    <p:extLst>
      <p:ext uri="{BB962C8B-B14F-4D97-AF65-F5344CB8AC3E}">
        <p14:creationId xmlns:p14="http://schemas.microsoft.com/office/powerpoint/2010/main" val="289309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83B70-9409-401A-169A-E86722FD7FC0}"/>
              </a:ext>
            </a:extLst>
          </p:cNvPr>
          <p:cNvSpPr>
            <a:spLocks noGrp="1"/>
          </p:cNvSpPr>
          <p:nvPr>
            <p:ph type="title"/>
          </p:nvPr>
        </p:nvSpPr>
        <p:spPr>
          <a:xfrm>
            <a:off x="913774" y="618517"/>
            <a:ext cx="10364451" cy="1596177"/>
          </a:xfrm>
        </p:spPr>
        <p:txBody>
          <a:bodyPr/>
          <a:lstStyle/>
          <a:p>
            <a:r>
              <a:rPr lang="ar-EG" b="1" dirty="0">
                <a:solidFill>
                  <a:srgbClr val="FF0000"/>
                </a:solidFill>
              </a:rPr>
              <a:t>دور ممرضة صحة المجتمع تجاه تحدي كتم </a:t>
            </a:r>
            <a:r>
              <a:rPr lang="ar-EG" b="1" dirty="0" err="1">
                <a:solidFill>
                  <a:srgbClr val="FF0000"/>
                </a:solidFill>
              </a:rPr>
              <a:t>اأنفاس</a:t>
            </a:r>
            <a:endParaRPr lang="ar-EG" b="1" dirty="0">
              <a:solidFill>
                <a:srgbClr val="FF0000"/>
              </a:solidFill>
            </a:endParaRPr>
          </a:p>
        </p:txBody>
      </p:sp>
      <p:sp>
        <p:nvSpPr>
          <p:cNvPr id="3" name="عنصر نائب للمحتوى 2">
            <a:extLst>
              <a:ext uri="{FF2B5EF4-FFF2-40B4-BE49-F238E27FC236}">
                <a16:creationId xmlns:a16="http://schemas.microsoft.com/office/drawing/2014/main" id="{3F2B391E-BF21-482B-8375-D8F5C8C88530}"/>
              </a:ext>
            </a:extLst>
          </p:cNvPr>
          <p:cNvSpPr>
            <a:spLocks noGrp="1"/>
          </p:cNvSpPr>
          <p:nvPr>
            <p:ph sz="quarter" idx="13"/>
          </p:nvPr>
        </p:nvSpPr>
        <p:spPr/>
        <p:txBody>
          <a:bodyPr>
            <a:normAutofit/>
          </a:bodyPr>
          <a:lstStyle/>
          <a:p>
            <a:pPr lvl="0" rtl="1"/>
            <a:r>
              <a:rPr lang="ar-EG" sz="2400" dirty="0">
                <a:effectLst/>
                <a:latin typeface="Calibri" panose="020F0502020204030204" pitchFamily="34" charset="0"/>
                <a:ea typeface="Times New Roman" panose="02020603050405020304" pitchFamily="18" charset="0"/>
                <a:cs typeface="Times New Roman" panose="02020603050405020304" pitchFamily="18" charset="0"/>
              </a:rPr>
              <a:t>المشاركة </a:t>
            </a:r>
            <a:r>
              <a:rPr lang="ar-EG" sz="2400" dirty="0" err="1">
                <a:effectLst/>
                <a:latin typeface="Calibri" panose="020F0502020204030204" pitchFamily="34" charset="0"/>
                <a:ea typeface="Times New Roman" panose="02020603050405020304" pitchFamily="18" charset="0"/>
                <a:cs typeface="Times New Roman" panose="02020603050405020304" pitchFamily="18" charset="0"/>
              </a:rPr>
              <a:t>الفعاله</a:t>
            </a:r>
            <a:r>
              <a:rPr lang="ar-EG" sz="2400" dirty="0">
                <a:effectLst/>
                <a:latin typeface="Calibri" panose="020F0502020204030204" pitchFamily="34" charset="0"/>
                <a:ea typeface="Times New Roman" panose="02020603050405020304" pitchFamily="18" charset="0"/>
                <a:cs typeface="Times New Roman" panose="02020603050405020304" pitchFamily="18" charset="0"/>
              </a:rPr>
              <a:t> في حملات التوعية  في المدارس تجاه تحدي كتم النفس ، الذي يبدأ بالهزار وينتهي بالموت</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EG" sz="2400" dirty="0">
                <a:effectLst/>
                <a:latin typeface="Calibri" panose="020F0502020204030204" pitchFamily="34" charset="0"/>
                <a:ea typeface="Times New Roman" panose="02020603050405020304" pitchFamily="18" charset="0"/>
                <a:cs typeface="Times New Roman" panose="02020603050405020304" pitchFamily="18" charset="0"/>
              </a:rPr>
              <a:t>عمل ندوات تثقيفية للأسر تجاه كيفية التحدث مع أطفالهم وتحذريهم من لعبة الموت</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r>
              <a:rPr lang="ar-EG" sz="2400" dirty="0">
                <a:effectLst/>
                <a:ea typeface="Times New Roman" panose="02020603050405020304" pitchFamily="18" charset="0"/>
                <a:cs typeface="Times New Roman" panose="02020603050405020304" pitchFamily="18" charset="0"/>
              </a:rPr>
              <a:t>المشاركة الفعالة مع الدولة للتصدي للعبة الموت</a:t>
            </a:r>
          </a:p>
          <a:p>
            <a:endParaRPr lang="ar-EG" sz="2400" dirty="0"/>
          </a:p>
        </p:txBody>
      </p:sp>
      <p:pic>
        <p:nvPicPr>
          <p:cNvPr id="6" name="Picture 5">
            <a:extLst>
              <a:ext uri="{FF2B5EF4-FFF2-40B4-BE49-F238E27FC236}">
                <a16:creationId xmlns:a16="http://schemas.microsoft.com/office/drawing/2014/main" id="{20C5D7CD-984E-35C8-4F98-14B9E7191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6" y="4321968"/>
            <a:ext cx="5965344" cy="2408699"/>
          </a:xfrm>
          <a:prstGeom prst="rect">
            <a:avLst/>
          </a:prstGeom>
          <a:noFill/>
          <a:ln>
            <a:noFill/>
          </a:ln>
        </p:spPr>
      </p:pic>
    </p:spTree>
    <p:extLst>
      <p:ext uri="{BB962C8B-B14F-4D97-AF65-F5344CB8AC3E}">
        <p14:creationId xmlns:p14="http://schemas.microsoft.com/office/powerpoint/2010/main" val="327712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840017-23CC-49D9-0229-2326DC1C9B4E}"/>
              </a:ext>
            </a:extLst>
          </p:cNvPr>
          <p:cNvSpPr>
            <a:spLocks noGrp="1"/>
          </p:cNvSpPr>
          <p:nvPr>
            <p:ph type="title"/>
          </p:nvPr>
        </p:nvSpPr>
        <p:spPr/>
        <p:txBody>
          <a:bodyPr/>
          <a:lstStyle/>
          <a:p>
            <a:endParaRPr lang="ar-EG"/>
          </a:p>
        </p:txBody>
      </p:sp>
      <p:pic>
        <p:nvPicPr>
          <p:cNvPr id="7" name="صورة 7">
            <a:extLst>
              <a:ext uri="{FF2B5EF4-FFF2-40B4-BE49-F238E27FC236}">
                <a16:creationId xmlns:a16="http://schemas.microsoft.com/office/drawing/2014/main" id="{8F06042A-27AC-2FF1-1687-5CF0A3B6B1E5}"/>
              </a:ext>
            </a:extLst>
          </p:cNvPr>
          <p:cNvPicPr>
            <a:picLocks noGrp="1" noChangeAspect="1"/>
          </p:cNvPicPr>
          <p:nvPr>
            <p:ph sz="quarter" idx="13"/>
          </p:nvPr>
        </p:nvPicPr>
        <p:blipFill>
          <a:blip r:embed="rId2"/>
          <a:stretch>
            <a:fillRect/>
          </a:stretch>
        </p:blipFill>
        <p:spPr>
          <a:xfrm>
            <a:off x="125016" y="-357187"/>
            <a:ext cx="12066984" cy="6875860"/>
          </a:xfrm>
        </p:spPr>
      </p:pic>
    </p:spTree>
    <p:extLst>
      <p:ext uri="{BB962C8B-B14F-4D97-AF65-F5344CB8AC3E}">
        <p14:creationId xmlns:p14="http://schemas.microsoft.com/office/powerpoint/2010/main" val="282436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5F06E4-F298-1473-0F3A-52F3EFE7A7C3}"/>
              </a:ext>
            </a:extLst>
          </p:cNvPr>
          <p:cNvSpPr>
            <a:spLocks noGrp="1"/>
          </p:cNvSpPr>
          <p:nvPr>
            <p:ph type="ctrTitle"/>
          </p:nvPr>
        </p:nvSpPr>
        <p:spPr>
          <a:xfrm>
            <a:off x="2072481" y="651866"/>
            <a:ext cx="8689976" cy="1634134"/>
          </a:xfrm>
        </p:spPr>
        <p:txBody>
          <a:bodyPr>
            <a:normAutofit/>
          </a:bodyPr>
          <a:lstStyle/>
          <a:p>
            <a:r>
              <a:rPr lang="ar-EG" sz="5400" dirty="0">
                <a:solidFill>
                  <a:srgbClr val="FF0000"/>
                </a:solidFill>
              </a:rPr>
              <a:t>تحدي كتم الأنفاس </a:t>
            </a:r>
          </a:p>
        </p:txBody>
      </p:sp>
      <p:sp>
        <p:nvSpPr>
          <p:cNvPr id="3" name="عنوان فرعي 2">
            <a:extLst>
              <a:ext uri="{FF2B5EF4-FFF2-40B4-BE49-F238E27FC236}">
                <a16:creationId xmlns:a16="http://schemas.microsoft.com/office/drawing/2014/main" id="{2E526AEC-E677-4926-F791-ED7F0813764B}"/>
              </a:ext>
            </a:extLst>
          </p:cNvPr>
          <p:cNvSpPr>
            <a:spLocks noGrp="1"/>
          </p:cNvSpPr>
          <p:nvPr>
            <p:ph type="subTitle" idx="1"/>
          </p:nvPr>
        </p:nvSpPr>
        <p:spPr>
          <a:xfrm>
            <a:off x="2465387" y="3823693"/>
            <a:ext cx="8689976" cy="1371599"/>
          </a:xfrm>
        </p:spPr>
        <p:txBody>
          <a:bodyPr>
            <a:normAutofit fontScale="77500" lnSpcReduction="20000"/>
          </a:bodyPr>
          <a:lstStyle/>
          <a:p>
            <a:r>
              <a:rPr lang="ar-EG" sz="3500" b="1" dirty="0">
                <a:solidFill>
                  <a:srgbClr val="FF0000"/>
                </a:solidFill>
              </a:rPr>
              <a:t>تحت اشراف </a:t>
            </a:r>
          </a:p>
          <a:p>
            <a:r>
              <a:rPr lang="ar-EG" dirty="0"/>
              <a:t>د/ رضا </a:t>
            </a:r>
            <a:r>
              <a:rPr lang="ar-EG" dirty="0" err="1"/>
              <a:t>الموافي</a:t>
            </a:r>
            <a:r>
              <a:rPr lang="ar-EG" dirty="0"/>
              <a:t>  </a:t>
            </a:r>
          </a:p>
          <a:p>
            <a:r>
              <a:rPr lang="ar-EG" dirty="0"/>
              <a:t>د/ ناهد عبد العظيم </a:t>
            </a:r>
          </a:p>
          <a:p>
            <a:endParaRPr lang="ar-EG" dirty="0"/>
          </a:p>
        </p:txBody>
      </p:sp>
    </p:spTree>
    <p:extLst>
      <p:ext uri="{BB962C8B-B14F-4D97-AF65-F5344CB8AC3E}">
        <p14:creationId xmlns:p14="http://schemas.microsoft.com/office/powerpoint/2010/main" val="91665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23CAA8-3508-11F6-A8D4-BDE200B41CF0}"/>
              </a:ext>
            </a:extLst>
          </p:cNvPr>
          <p:cNvSpPr>
            <a:spLocks noGrp="1"/>
          </p:cNvSpPr>
          <p:nvPr>
            <p:ph type="title"/>
          </p:nvPr>
        </p:nvSpPr>
        <p:spPr/>
        <p:txBody>
          <a:bodyPr/>
          <a:lstStyle/>
          <a:p>
            <a:endParaRPr lang="ar-EG"/>
          </a:p>
        </p:txBody>
      </p:sp>
      <p:pic>
        <p:nvPicPr>
          <p:cNvPr id="4" name="تحدي كتم الأنفاس يثير الجدل وتحرك عاجل من التعليم.. ما القصة؟(144P).mp4">
            <a:hlinkClick r:id="" action="ppaction://media"/>
            <a:extLst>
              <a:ext uri="{FF2B5EF4-FFF2-40B4-BE49-F238E27FC236}">
                <a16:creationId xmlns:a16="http://schemas.microsoft.com/office/drawing/2014/main" id="{0EDC409D-744F-DC26-8756-C8074031AC37}"/>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999"/>
          </a:xfrm>
        </p:spPr>
      </p:pic>
    </p:spTree>
    <p:extLst>
      <p:ext uri="{BB962C8B-B14F-4D97-AF65-F5344CB8AC3E}">
        <p14:creationId xmlns:p14="http://schemas.microsoft.com/office/powerpoint/2010/main" val="3215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1DFC91-6D1B-235C-65DF-B98B0B038048}"/>
              </a:ext>
            </a:extLst>
          </p:cNvPr>
          <p:cNvSpPr>
            <a:spLocks noGrp="1"/>
          </p:cNvSpPr>
          <p:nvPr>
            <p:ph type="title"/>
          </p:nvPr>
        </p:nvSpPr>
        <p:spPr/>
        <p:txBody>
          <a:bodyPr/>
          <a:lstStyle/>
          <a:p>
            <a:r>
              <a:rPr lang="ar-EG" dirty="0"/>
              <a:t>التعريف</a:t>
            </a:r>
          </a:p>
        </p:txBody>
      </p:sp>
      <p:sp>
        <p:nvSpPr>
          <p:cNvPr id="3" name="عنصر نائب للمحتوى 2">
            <a:extLst>
              <a:ext uri="{FF2B5EF4-FFF2-40B4-BE49-F238E27FC236}">
                <a16:creationId xmlns:a16="http://schemas.microsoft.com/office/drawing/2014/main" id="{3D553D16-1F55-2D49-A4F3-DCC5E401E8CE}"/>
              </a:ext>
            </a:extLst>
          </p:cNvPr>
          <p:cNvSpPr>
            <a:spLocks noGrp="1"/>
          </p:cNvSpPr>
          <p:nvPr>
            <p:ph sz="quarter" idx="13"/>
          </p:nvPr>
        </p:nvSpPr>
        <p:spPr>
          <a:xfrm>
            <a:off x="913775" y="2367092"/>
            <a:ext cx="10363826" cy="3424107"/>
          </a:xfrm>
        </p:spPr>
        <p:txBody>
          <a:bodyPr/>
          <a:lstStyle/>
          <a:p>
            <a:pPr marL="0" indent="0" rtl="1">
              <a:buNone/>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معني تحدي كتم الأنفاس (لعبة الموت)</a:t>
            </a:r>
            <a:r>
              <a:rPr lang="ar-SA" sz="2400" dirty="0">
                <a:solidFill>
                  <a:srgbClr val="4D5156"/>
                </a:solidFill>
                <a:effectLst/>
                <a:latin typeface="Roboto" panose="02000000000000000000" pitchFamily="2"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2400" dirty="0">
                <a:solidFill>
                  <a:srgbClr val="4D5156"/>
                </a:solidFill>
                <a:effectLst/>
                <a:latin typeface="Calibri" panose="020F0502020204030204" pitchFamily="34" charset="0"/>
                <a:ea typeface="Times New Roman" panose="02020603050405020304" pitchFamily="18" charset="0"/>
                <a:cs typeface="Times New Roman" panose="02020603050405020304" pitchFamily="18" charset="0"/>
              </a:rPr>
              <a:t>تعتمد  فكرة تحدي (كتم الأنفاس) على التنفس بسرعة كبيرة ثم كتم النفس أطول مدة ممكنة في حين يقوم شخص آخر بالضغط على منطقة الصدر وتحديدًا القلب.</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ar-EG" dirty="0"/>
          </a:p>
        </p:txBody>
      </p:sp>
    </p:spTree>
    <p:extLst>
      <p:ext uri="{BB962C8B-B14F-4D97-AF65-F5344CB8AC3E}">
        <p14:creationId xmlns:p14="http://schemas.microsoft.com/office/powerpoint/2010/main" val="311109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97AC6A-FDD1-DC3F-ECC2-8A5D23A03F8F}"/>
              </a:ext>
            </a:extLst>
          </p:cNvPr>
          <p:cNvSpPr>
            <a:spLocks noGrp="1"/>
          </p:cNvSpPr>
          <p:nvPr>
            <p:ph type="title"/>
          </p:nvPr>
        </p:nvSpPr>
        <p:spPr/>
        <p:txBody>
          <a:bodyPr/>
          <a:lstStyle/>
          <a:p>
            <a:endParaRPr lang="ar-EG"/>
          </a:p>
        </p:txBody>
      </p:sp>
      <p:pic>
        <p:nvPicPr>
          <p:cNvPr id="6" name="Picture 4">
            <a:extLst>
              <a:ext uri="{FF2B5EF4-FFF2-40B4-BE49-F238E27FC236}">
                <a16:creationId xmlns:a16="http://schemas.microsoft.com/office/drawing/2014/main" id="{339B5EB1-5E43-4F0A-E628-66EB353F88F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17922" y="0"/>
            <a:ext cx="11674079" cy="7072313"/>
          </a:xfrm>
          <a:prstGeom prst="rect">
            <a:avLst/>
          </a:prstGeom>
          <a:noFill/>
          <a:ln>
            <a:noFill/>
          </a:ln>
        </p:spPr>
      </p:pic>
    </p:spTree>
    <p:extLst>
      <p:ext uri="{BB962C8B-B14F-4D97-AF65-F5344CB8AC3E}">
        <p14:creationId xmlns:p14="http://schemas.microsoft.com/office/powerpoint/2010/main" val="2528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3051D0-F66F-BBA0-E18E-D19C79927F78}"/>
              </a:ext>
            </a:extLst>
          </p:cNvPr>
          <p:cNvSpPr>
            <a:spLocks noGrp="1"/>
          </p:cNvSpPr>
          <p:nvPr>
            <p:ph type="title"/>
          </p:nvPr>
        </p:nvSpPr>
        <p:spPr>
          <a:xfrm>
            <a:off x="913774" y="618517"/>
            <a:ext cx="10364451" cy="1596177"/>
          </a:xfrm>
        </p:spPr>
        <p:txBody>
          <a:bodyPr>
            <a:normAutofit/>
          </a:bodyPr>
          <a:lstStyle/>
          <a:p>
            <a:r>
              <a:rPr lang="ar-SA" sz="3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ماذا يحدث للجسم عند كتم النفس:</a:t>
            </a:r>
            <a:br>
              <a:rPr lang="en-US" sz="3200" b="1" dirty="0">
                <a:effectLst/>
                <a:latin typeface="Calibri" panose="020F0502020204030204" pitchFamily="34" charset="0"/>
                <a:ea typeface="Times New Roman" panose="02020603050405020304" pitchFamily="18" charset="0"/>
                <a:cs typeface="Arial" panose="020B0604020202020204" pitchFamily="34" charset="0"/>
              </a:rPr>
            </a:br>
            <a:endParaRPr lang="ar-EG" sz="3200" b="1" dirty="0"/>
          </a:p>
        </p:txBody>
      </p:sp>
      <p:sp>
        <p:nvSpPr>
          <p:cNvPr id="3" name="عنصر نائب للمحتوى 2">
            <a:extLst>
              <a:ext uri="{FF2B5EF4-FFF2-40B4-BE49-F238E27FC236}">
                <a16:creationId xmlns:a16="http://schemas.microsoft.com/office/drawing/2014/main" id="{82E3C405-7252-A6AE-410D-19FCAB0CC53A}"/>
              </a:ext>
            </a:extLst>
          </p:cNvPr>
          <p:cNvSpPr>
            <a:spLocks noGrp="1"/>
          </p:cNvSpPr>
          <p:nvPr>
            <p:ph sz="quarter" idx="13"/>
          </p:nvPr>
        </p:nvSpPr>
        <p:spPr/>
        <p:txBody>
          <a:bodyPr/>
          <a:lstStyle/>
          <a:p>
            <a:pPr marL="0" indent="0" rtl="1">
              <a:buNone/>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2400" dirty="0">
                <a:solidFill>
                  <a:srgbClr val="252525"/>
                </a:solidFill>
                <a:effectLst/>
                <a:latin typeface="Calibri" panose="020F0502020204030204" pitchFamily="34" charset="0"/>
                <a:ea typeface="Times New Roman" panose="02020603050405020304" pitchFamily="18" charset="0"/>
                <a:cs typeface="Times New Roman" panose="02020603050405020304" pitchFamily="18" charset="0"/>
              </a:rPr>
              <a:t>كتم النفس يعمل على تقليل نسبة الأكسجين في الجسم، مما يزيد من ثاني أكسيد الكربون، ويسبب اضطرابات وتشنجات عنيفة.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fontAlgn="base"/>
            <a:r>
              <a:rPr lang="ar-SA" sz="2400" dirty="0">
                <a:solidFill>
                  <a:srgbClr val="252525"/>
                </a:solidFill>
                <a:effectLst/>
                <a:latin typeface="Times New Roman" panose="02020603050405020304" pitchFamily="18" charset="0"/>
                <a:ea typeface="Times New Roman" panose="02020603050405020304" pitchFamily="18" charset="0"/>
                <a:cs typeface="Times New Roman" panose="02020603050405020304" pitchFamily="18" charset="0"/>
              </a:rPr>
              <a:t>أن المخ يحتاج لـ 3 جرام من الأكسجين كل دقيقة، فبعد دقيقتين من كتم الأنفاس، ينقطع الأكسجين عن خلايا المخ، مما ينتج  عن هذا تشنجات في عضلات الجسم بالكامل، وفي الجهاز التنفسي العلوي</a:t>
            </a:r>
            <a:endParaRPr lang="en-US" sz="2400" dirty="0">
              <a:effectLst/>
              <a:latin typeface="Times New Roman" panose="02020603050405020304" pitchFamily="18" charset="0"/>
              <a:ea typeface="Times New Roman" panose="02020603050405020304" pitchFamily="18" charset="0"/>
            </a:endParaRPr>
          </a:p>
          <a:p>
            <a:pPr lvl="0" rtl="1" fontAlgn="base"/>
            <a:r>
              <a:rPr lang="ar-SA" sz="2400" dirty="0">
                <a:solidFill>
                  <a:srgbClr val="252525"/>
                </a:solidFill>
                <a:effectLst/>
                <a:latin typeface="Times New Roman" panose="02020603050405020304" pitchFamily="18" charset="0"/>
                <a:ea typeface="Times New Roman" panose="02020603050405020304" pitchFamily="18" charset="0"/>
                <a:cs typeface="Times New Roman" panose="02020603050405020304" pitchFamily="18" charset="0"/>
              </a:rPr>
              <a:t>ينتج عنه الغيبوبة أو الوفاة</a:t>
            </a:r>
            <a:r>
              <a:rPr lang="ar-SA" sz="1800" dirty="0">
                <a:solidFill>
                  <a:srgbClr val="252525"/>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ar-EG" dirty="0"/>
          </a:p>
        </p:txBody>
      </p:sp>
    </p:spTree>
    <p:extLst>
      <p:ext uri="{BB962C8B-B14F-4D97-AF65-F5344CB8AC3E}">
        <p14:creationId xmlns:p14="http://schemas.microsoft.com/office/powerpoint/2010/main" val="20683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8A6DE7-5AB3-9BA8-32D6-645C284C8E96}"/>
              </a:ext>
            </a:extLst>
          </p:cNvPr>
          <p:cNvSpPr>
            <a:spLocks noGrp="1"/>
          </p:cNvSpPr>
          <p:nvPr>
            <p:ph type="title"/>
          </p:nvPr>
        </p:nvSpPr>
        <p:spPr/>
        <p:txBody>
          <a:bodyPr/>
          <a:lstStyle/>
          <a:p>
            <a:r>
              <a:rPr lang="ar-SA"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دور المدراس في مواجهة تحدي كتم النفس</a:t>
            </a:r>
            <a:r>
              <a:rPr lang="ar-SA"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cs typeface="Arial" panose="020B0604020202020204" pitchFamily="34" charset="0"/>
              </a:rPr>
            </a:br>
            <a:endParaRPr lang="ar-EG" dirty="0"/>
          </a:p>
        </p:txBody>
      </p:sp>
      <p:sp>
        <p:nvSpPr>
          <p:cNvPr id="3" name="عنصر نائب للمحتوى 2">
            <a:extLst>
              <a:ext uri="{FF2B5EF4-FFF2-40B4-BE49-F238E27FC236}">
                <a16:creationId xmlns:a16="http://schemas.microsoft.com/office/drawing/2014/main" id="{D620BB44-A387-37C6-50EE-C4E6794059EE}"/>
              </a:ext>
            </a:extLst>
          </p:cNvPr>
          <p:cNvSpPr>
            <a:spLocks noGrp="1"/>
          </p:cNvSpPr>
          <p:nvPr>
            <p:ph sz="quarter" idx="13"/>
          </p:nvPr>
        </p:nvSpPr>
        <p:spPr>
          <a:xfrm>
            <a:off x="914087" y="2482968"/>
            <a:ext cx="10363826" cy="3424107"/>
          </a:xfrm>
        </p:spPr>
        <p:txBody>
          <a:bodyPr>
            <a:normAutofit lnSpcReduction="10000"/>
          </a:bodyPr>
          <a:lstStyle/>
          <a:p>
            <a:pPr marL="0" indent="0" rtl="1">
              <a:buNone/>
            </a:pPr>
            <a:r>
              <a:rPr lang="ar-SA"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تقديم أنشطة للطلاب، وشغل أوقاتهم</a:t>
            </a:r>
            <a:r>
              <a:rPr lang="ar-SA"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ضرورة الرقابة الدائمة عليهم، على أن يكون هناك فقرة توعوية في “طابور الصباح” يوميًا عن مخاطر هذه الألعاب، لان تكرار الكلام من المدير أو المدرسين أو الزملاء عن هذه الظاهرة سيجعل الأطفال ينفرون منها.</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يجب على المدارس أن تنبه الأطفال من هذه الظاهرة من خلال الملصقات الإعلانية بالمدارس، وعلى المدرس أن يطمئن على الأولاد ويتحدث معهم ولا يكون دوره نقل مادة تعليمية فقط.</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ar-EG" dirty="0"/>
          </a:p>
        </p:txBody>
      </p:sp>
    </p:spTree>
    <p:extLst>
      <p:ext uri="{BB962C8B-B14F-4D97-AF65-F5344CB8AC3E}">
        <p14:creationId xmlns:p14="http://schemas.microsoft.com/office/powerpoint/2010/main" val="268279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C17D71-E2C1-A113-E7AC-FB05CF907A8B}"/>
              </a:ext>
            </a:extLst>
          </p:cNvPr>
          <p:cNvSpPr>
            <a:spLocks noGrp="1"/>
          </p:cNvSpPr>
          <p:nvPr>
            <p:ph type="title"/>
          </p:nvPr>
        </p:nvSpPr>
        <p:spPr>
          <a:xfrm>
            <a:off x="1038791" y="154174"/>
            <a:ext cx="10364451" cy="899530"/>
          </a:xfrm>
        </p:spPr>
        <p:txBody>
          <a:bodyPr>
            <a:normAutofit fontScale="90000"/>
          </a:bodyPr>
          <a:lstStyle/>
          <a:p>
            <a:pPr rtl="1"/>
            <a:r>
              <a:rPr lang="ar-SA" sz="1800" dirty="0">
                <a:effectLst/>
                <a:latin typeface="Calibri" panose="020F0502020204030204" pitchFamily="34" charset="0"/>
                <a:ea typeface="Times New Roman" panose="02020603050405020304" pitchFamily="18" charset="0"/>
                <a:cs typeface="Arial" panose="020B0604020202020204" pitchFamily="34" charset="0"/>
              </a:rPr>
              <a:t> </a:t>
            </a:r>
            <a:br>
              <a:rPr lang="en-US" sz="1800" dirty="0">
                <a:effectLst/>
                <a:latin typeface="Calibri" panose="020F0502020204030204" pitchFamily="34" charset="0"/>
                <a:ea typeface="Times New Roman" panose="02020603050405020304" pitchFamily="18" charset="0"/>
                <a:cs typeface="Arial" panose="020B0604020202020204" pitchFamily="34" charset="0"/>
              </a:rPr>
            </a:br>
            <a:r>
              <a:rPr lang="ar-SA" sz="3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كيف تتحدث مع أطفالك عن خطورته وتحذرهم منه</a:t>
            </a:r>
            <a:br>
              <a:rPr lang="en-US" sz="3200" dirty="0">
                <a:effectLst/>
                <a:latin typeface="Calibri" panose="020F0502020204030204" pitchFamily="34" charset="0"/>
                <a:ea typeface="Times New Roman" panose="02020603050405020304" pitchFamily="18" charset="0"/>
                <a:cs typeface="Arial" panose="020B0604020202020204" pitchFamily="34" charset="0"/>
              </a:rPr>
            </a:br>
            <a:endParaRPr lang="ar-EG" sz="3200" dirty="0"/>
          </a:p>
        </p:txBody>
      </p:sp>
      <p:sp>
        <p:nvSpPr>
          <p:cNvPr id="3" name="عنصر نائب للمحتوى 2">
            <a:extLst>
              <a:ext uri="{FF2B5EF4-FFF2-40B4-BE49-F238E27FC236}">
                <a16:creationId xmlns:a16="http://schemas.microsoft.com/office/drawing/2014/main" id="{596A76DF-E4FD-8BD1-331A-5C8813D75E16}"/>
              </a:ext>
            </a:extLst>
          </p:cNvPr>
          <p:cNvSpPr>
            <a:spLocks noGrp="1"/>
          </p:cNvSpPr>
          <p:nvPr>
            <p:ph sz="quarter" idx="13"/>
          </p:nvPr>
        </p:nvSpPr>
        <p:spPr>
          <a:xfrm>
            <a:off x="1039416" y="1053704"/>
            <a:ext cx="10363826" cy="6991221"/>
          </a:xfrm>
        </p:spPr>
        <p:txBody>
          <a:bodyPr>
            <a:normAutofit fontScale="62500" lnSpcReduction="20000"/>
          </a:bodyPr>
          <a:lstStyle/>
          <a:p>
            <a:pPr rtl="1"/>
            <a:r>
              <a:rPr lang="ar-SA"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51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5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يجب أن تتحدث مع طفلك عن اللعبة وتشرح له بالصور ومقاطع الفيديوهات التعليمية، تأثيرها الخطير على الإنسان حيث تؤدى إلى نقص الأكسجين داخل الدم ومن ثم ينتج عنه إغماء أو غيبوبة وأحياناً وفاة</a:t>
            </a:r>
            <a:r>
              <a:rPr lang="en-US" sz="51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51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5100" dirty="0">
                <a:effectLst/>
                <a:latin typeface="Calibri" panose="020F0502020204030204" pitchFamily="34" charset="0"/>
                <a:ea typeface="Times New Roman" panose="02020603050405020304" pitchFamily="18" charset="0"/>
                <a:cs typeface="Times New Roman" panose="02020603050405020304" pitchFamily="18" charset="0"/>
              </a:rPr>
              <a:t>“في فيديو متداول لحادثة كتم أنفاس لبنت في المدرسة في التحدي ده، أخلي ولادي يشوفوا الفيديو، ويعرفوا أن لما عملت كده حصلها ايه. </a:t>
            </a:r>
            <a:endParaRPr lang="en-US" sz="51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5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يجب أن تشجع الأسر أطفالها بالتعبير عن مشاعرهم، والتحدث عما يمرون به خلال يومهم وذلك من خلال تخصيص وقت لهم خلال اليوم ، دون أن يخشى التعرض لأى عقوبة من والديه وبالتالي يستطيعون أن يعلمون ما يمرون به خلال يومهم </a:t>
            </a:r>
            <a:r>
              <a:rPr lang="ar-SA" sz="51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المدرسى</a:t>
            </a:r>
            <a:r>
              <a:rPr lang="ar-SA" sz="5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ويحذرونهم من ممارسة الألعاب الخطيرة ويتأكدون من اتباعهم لنصائحهم من تجنب هذه </a:t>
            </a:r>
            <a:r>
              <a:rPr lang="ar-EG" sz="5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الألعاب </a:t>
            </a:r>
            <a:r>
              <a:rPr lang="ar-SA" sz="5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100" dirty="0">
              <a:effectLst/>
              <a:latin typeface="Times New Roman" panose="02020603050405020304" pitchFamily="18" charset="0"/>
              <a:ea typeface="Times New Roman" panose="02020603050405020304" pitchFamily="18" charset="0"/>
            </a:endParaRPr>
          </a:p>
          <a:p>
            <a:pPr rtl="1"/>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9613FA-5013-8B88-A33B-55CB3E5D0C9D}"/>
              </a:ext>
            </a:extLst>
          </p:cNvPr>
          <p:cNvSpPr>
            <a:spLocks noGrp="1"/>
          </p:cNvSpPr>
          <p:nvPr>
            <p:ph type="title"/>
          </p:nvPr>
        </p:nvSpPr>
        <p:spPr/>
        <p:txBody>
          <a:bodyPr/>
          <a:lstStyle/>
          <a:p>
            <a:endParaRPr lang="ar-EG"/>
          </a:p>
        </p:txBody>
      </p:sp>
      <p:pic>
        <p:nvPicPr>
          <p:cNvPr id="6" name="Picture 2" descr="أم تتحدث مع طفلها">
            <a:extLst>
              <a:ext uri="{FF2B5EF4-FFF2-40B4-BE49-F238E27FC236}">
                <a16:creationId xmlns:a16="http://schemas.microsoft.com/office/drawing/2014/main" id="{2AFEBE6E-5961-111B-87CF-6B4DB0D0800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2906" y="339329"/>
            <a:ext cx="11799094" cy="6215062"/>
          </a:xfrm>
          <a:prstGeom prst="rect">
            <a:avLst/>
          </a:prstGeom>
          <a:noFill/>
          <a:ln>
            <a:noFill/>
          </a:ln>
        </p:spPr>
      </p:pic>
    </p:spTree>
    <p:extLst>
      <p:ext uri="{BB962C8B-B14F-4D97-AF65-F5344CB8AC3E}">
        <p14:creationId xmlns:p14="http://schemas.microsoft.com/office/powerpoint/2010/main" val="3075661451"/>
      </p:ext>
    </p:extLst>
  </p:cSld>
  <p:clrMapOvr>
    <a:masterClrMapping/>
  </p:clrMapOvr>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14</Slides>
  <Notes>0</Notes>
  <HiddenSlides>0</HiddenSlide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قطرة</vt:lpstr>
      <vt:lpstr>عرض تقديمي في PowerPoint</vt:lpstr>
      <vt:lpstr>تحدي كتم الأنفاس </vt:lpstr>
      <vt:lpstr>عرض تقديمي في PowerPoint</vt:lpstr>
      <vt:lpstr>التعريف</vt:lpstr>
      <vt:lpstr>عرض تقديمي في PowerPoint</vt:lpstr>
      <vt:lpstr>ماذا يحدث للجسم عند كتم النفس: </vt:lpstr>
      <vt:lpstr>دور المدراس في مواجهة تحدي كتم النفس  </vt:lpstr>
      <vt:lpstr>  كيف تتحدث مع أطفالك عن خطورته وتحذرهم منه </vt:lpstr>
      <vt:lpstr>عرض تقديمي في PowerPoint</vt:lpstr>
      <vt:lpstr>دور الدولة والأزهر في التصدي  لتحدي كتم الأنفاس </vt:lpstr>
      <vt:lpstr>الأزهر للفتوى" يجدد تحذيره من لعبة "كتم الأنفاس".. ويؤكد: حرام شرعاً</vt:lpstr>
      <vt:lpstr>دور الدولة في التصدي لتحدي كتم الأنفاس</vt:lpstr>
      <vt:lpstr>دور ممرضة صحة المجتمع تجاه تحدي كتم اأنفاس</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omnia7468@gmail.com</dc:creator>
  <cp:lastModifiedBy>omnia7468@gmail.com</cp:lastModifiedBy>
  <cp:revision>1</cp:revision>
  <dcterms:created xsi:type="dcterms:W3CDTF">2022-11-19T13:59:05Z</dcterms:created>
  <dcterms:modified xsi:type="dcterms:W3CDTF">2022-11-19T14:28:00Z</dcterms:modified>
</cp:coreProperties>
</file>